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7" r:id="rId5"/>
    <p:sldId id="260" r:id="rId6"/>
    <p:sldId id="261" r:id="rId7"/>
    <p:sldId id="262" r:id="rId8"/>
    <p:sldId id="263" r:id="rId9"/>
    <p:sldId id="264" r:id="rId10"/>
    <p:sldId id="267" r:id="rId11"/>
    <p:sldId id="269" r:id="rId12"/>
    <p:sldId id="270" r:id="rId13"/>
    <p:sldId id="271" r:id="rId14"/>
    <p:sldId id="272" r:id="rId15"/>
    <p:sldId id="274" r:id="rId16"/>
    <p:sldId id="275" r:id="rId17"/>
    <p:sldId id="276" r:id="rId18"/>
    <p:sldId id="277" r:id="rId19"/>
    <p:sldId id="278" r:id="rId20"/>
    <p:sldId id="279" r:id="rId21"/>
    <p:sldId id="280" r:id="rId22"/>
    <p:sldId id="282" r:id="rId23"/>
    <p:sldId id="283" r:id="rId24"/>
    <p:sldId id="284" r:id="rId25"/>
    <p:sldId id="285" r:id="rId26"/>
    <p:sldId id="286" r:id="rId27"/>
    <p:sldId id="288" r:id="rId28"/>
    <p:sldId id="289" r:id="rId29"/>
    <p:sldId id="290" r:id="rId30"/>
    <p:sldId id="281"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4660"/>
  </p:normalViewPr>
  <p:slideViewPr>
    <p:cSldViewPr snapToGrid="0">
      <p:cViewPr varScale="1">
        <p:scale>
          <a:sx n="92" d="100"/>
          <a:sy n="92" d="100"/>
        </p:scale>
        <p:origin x="96" y="14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id Mohammad" userId="5b2d86acc3bdd525" providerId="LiveId" clId="{0F148E8F-BAC2-4334-9EB0-8C1C06AE4290}"/>
    <pc:docChg chg="undo custSel modSld">
      <pc:chgData name="Khalid Mohammad" userId="5b2d86acc3bdd525" providerId="LiveId" clId="{0F148E8F-BAC2-4334-9EB0-8C1C06AE4290}" dt="2025-01-02T09:53:39.339" v="5"/>
      <pc:docMkLst>
        <pc:docMk/>
      </pc:docMkLst>
      <pc:sldChg chg="modSp mod">
        <pc:chgData name="Khalid Mohammad" userId="5b2d86acc3bdd525" providerId="LiveId" clId="{0F148E8F-BAC2-4334-9EB0-8C1C06AE4290}" dt="2025-01-02T09:53:39.339" v="5"/>
        <pc:sldMkLst>
          <pc:docMk/>
          <pc:sldMk cId="2387255447" sldId="257"/>
        </pc:sldMkLst>
        <pc:spChg chg="mod">
          <ac:chgData name="Khalid Mohammad" userId="5b2d86acc3bdd525" providerId="LiveId" clId="{0F148E8F-BAC2-4334-9EB0-8C1C06AE4290}" dt="2025-01-02T09:53:39.339" v="5"/>
          <ac:spMkLst>
            <pc:docMk/>
            <pc:sldMk cId="2387255447" sldId="257"/>
            <ac:spMk id="2" creationId="{0899BF7C-07FE-58BB-5720-B3F93F0D10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BDA2-CDDB-13C4-57DD-B007947EA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FA56B8-88DC-F558-1060-EA6E507E2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3C6619-BD45-246B-4F2F-C4A6B4E60B1E}"/>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3AAA8515-B566-38B5-2C9A-E79D24078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68203-A30A-43FE-B20C-FC86A46A7DE6}"/>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125661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EF40-5D51-498B-F9D2-FDD69AA29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2FFB4-205A-6D80-1ECD-F60A8E9821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B0718-A5D5-9F04-F6BA-549285332C04}"/>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DAD96470-F139-0859-EF53-4159A8099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C531B-2208-7A93-21D4-550228248704}"/>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69650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303FA6-164C-D0A5-9D35-B0E888FD0E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4C8AEE-4BE6-FD76-896D-E01947AB66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173F3-AE60-391C-5F19-F7A77E1F872E}"/>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2127EFB8-3E99-7DE9-4957-4DD4DAC45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9BFEB-D18C-E8D4-CC04-D08CB01213E2}"/>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2951058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4F27-589C-A904-9FA6-602012372D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9603C-A817-3071-8BF0-7A16F99D9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8386B-BECF-3D46-22C4-CD7B0464F55B}"/>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E7C032CC-D273-F180-7ABA-CA2A3190F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6E6ED-AFC8-B850-8157-AD2A715E98D2}"/>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224816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E5372-D276-A962-0C67-9C978C7B8C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96AAA8-C4E3-B134-B833-BE35B878D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48FD9A-A7F4-B005-97D7-90A9FA3EB730}"/>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16B24784-F960-E5AB-E49A-5939036D9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00E2A-2317-A7FC-33E7-7834876C45CC}"/>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4122074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1C26-06E2-00FD-1998-D7FBF46C3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3AE199-3329-10E6-31E4-E03AF1E01E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5AE158-1D77-982B-3A6F-FE6390EBC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CCEF02-D9BE-AF65-249A-CD3942E1B043}"/>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6" name="Footer Placeholder 5">
            <a:extLst>
              <a:ext uri="{FF2B5EF4-FFF2-40B4-BE49-F238E27FC236}">
                <a16:creationId xmlns:a16="http://schemas.microsoft.com/office/drawing/2014/main" id="{13D8CF2D-4235-CDE9-CE3B-104F8AC27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5EBB5-E5D5-55B9-F9E9-B0205A16A048}"/>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1826503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6555-0F56-1FCF-44CE-FF11E4BE0A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2D1F43-9F1C-3EA7-FBD2-BCAE870B1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661FB2-AD7F-452C-CE19-09976F010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31B8D-D5FF-95A9-F667-B589B8580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08EDE5-E7CD-CAD5-D85D-7F693B231E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4BD4-49B6-D9D6-8B78-A07DF0D53D4B}"/>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8" name="Footer Placeholder 7">
            <a:extLst>
              <a:ext uri="{FF2B5EF4-FFF2-40B4-BE49-F238E27FC236}">
                <a16:creationId xmlns:a16="http://schemas.microsoft.com/office/drawing/2014/main" id="{F2B051DA-1821-D539-499D-8752490AEB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241576-CA12-3ED8-04A9-653460AC4E35}"/>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142414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7685-3AE9-4FD9-34E6-7EA8C45D9A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DECCB2-1763-BCC4-6B9C-C53AFA3CA65D}"/>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4" name="Footer Placeholder 3">
            <a:extLst>
              <a:ext uri="{FF2B5EF4-FFF2-40B4-BE49-F238E27FC236}">
                <a16:creationId xmlns:a16="http://schemas.microsoft.com/office/drawing/2014/main" id="{71FC4569-3444-9D00-B6CB-E7B079168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8E3CBF-EE5E-C52A-360F-B4AB799BE366}"/>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237298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FAD77F-7C4B-8813-32AD-71C40F1BC359}"/>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3" name="Footer Placeholder 2">
            <a:extLst>
              <a:ext uri="{FF2B5EF4-FFF2-40B4-BE49-F238E27FC236}">
                <a16:creationId xmlns:a16="http://schemas.microsoft.com/office/drawing/2014/main" id="{DCF64087-9B5E-8C4A-2799-711F753B90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57A673-ED52-8B3A-25B0-C93F0A9E6476}"/>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720940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154DA-41C1-F7C7-402E-2DB4B53C4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83A99-3E84-C474-4307-87EE46C90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04C2BF-492F-2E93-F07D-5434EEA96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E443A-E119-1D43-0F81-E23BA666A06F}"/>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6" name="Footer Placeholder 5">
            <a:extLst>
              <a:ext uri="{FF2B5EF4-FFF2-40B4-BE49-F238E27FC236}">
                <a16:creationId xmlns:a16="http://schemas.microsoft.com/office/drawing/2014/main" id="{199ED263-544C-E218-D2B7-BA279B85C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F3800-39FF-1E19-EC8A-D525AE8ED60B}"/>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233059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8DFF-94CE-2153-7CCE-55246475D3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EBCE87-7CAD-E4E5-4D87-3B0917BEF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A23825-15BF-C882-A6AE-42DBF1C0D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8547F-F2FD-A1A0-CEC6-A29EFC6DD9C6}"/>
              </a:ext>
            </a:extLst>
          </p:cNvPr>
          <p:cNvSpPr>
            <a:spLocks noGrp="1"/>
          </p:cNvSpPr>
          <p:nvPr>
            <p:ph type="dt" sz="half" idx="10"/>
          </p:nvPr>
        </p:nvSpPr>
        <p:spPr/>
        <p:txBody>
          <a:bodyPr/>
          <a:lstStyle/>
          <a:p>
            <a:fld id="{F61A9FC5-B8CB-4262-81D1-248EEFD51897}" type="datetimeFigureOut">
              <a:rPr lang="en-US" smtClean="0"/>
              <a:pPr/>
              <a:t>1/2/2025</a:t>
            </a:fld>
            <a:endParaRPr lang="en-US"/>
          </a:p>
        </p:txBody>
      </p:sp>
      <p:sp>
        <p:nvSpPr>
          <p:cNvPr id="6" name="Footer Placeholder 5">
            <a:extLst>
              <a:ext uri="{FF2B5EF4-FFF2-40B4-BE49-F238E27FC236}">
                <a16:creationId xmlns:a16="http://schemas.microsoft.com/office/drawing/2014/main" id="{E3AEDEEB-7459-10D1-E5FA-039C1EA29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80103-2D0C-560C-EEE7-259653418543}"/>
              </a:ext>
            </a:extLst>
          </p:cNvPr>
          <p:cNvSpPr>
            <a:spLocks noGrp="1"/>
          </p:cNvSpPr>
          <p:nvPr>
            <p:ph type="sldNum" sz="quarter" idx="12"/>
          </p:nvPr>
        </p:nvSpPr>
        <p:spPr/>
        <p:txBody>
          <a:bodyPr/>
          <a:lstStyle/>
          <a:p>
            <a:fld id="{891E22F4-33E6-4D2C-A545-6298D8962BCE}" type="slidenum">
              <a:rPr lang="en-US" smtClean="0"/>
              <a:pPr/>
              <a:t>‹#›</a:t>
            </a:fld>
            <a:endParaRPr lang="en-US"/>
          </a:p>
        </p:txBody>
      </p:sp>
    </p:spTree>
    <p:extLst>
      <p:ext uri="{BB962C8B-B14F-4D97-AF65-F5344CB8AC3E}">
        <p14:creationId xmlns:p14="http://schemas.microsoft.com/office/powerpoint/2010/main" val="296363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DE2F2-B678-76D2-D4E9-7F628CE89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13A150-6253-77E1-E228-944262698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34F7D-37AF-0AE3-94C7-871DA5DCF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A9FC5-B8CB-4262-81D1-248EEFD51897}" type="datetimeFigureOut">
              <a:rPr lang="en-US" smtClean="0"/>
              <a:pPr/>
              <a:t>1/2/2025</a:t>
            </a:fld>
            <a:endParaRPr lang="en-US"/>
          </a:p>
        </p:txBody>
      </p:sp>
      <p:sp>
        <p:nvSpPr>
          <p:cNvPr id="5" name="Footer Placeholder 4">
            <a:extLst>
              <a:ext uri="{FF2B5EF4-FFF2-40B4-BE49-F238E27FC236}">
                <a16:creationId xmlns:a16="http://schemas.microsoft.com/office/drawing/2014/main" id="{69381A01-46B7-BF96-835D-6BE29E1007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B03428-0120-7CDC-E54C-C991EDAB4A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E22F4-33E6-4D2C-A545-6298D8962BCE}" type="slidenum">
              <a:rPr lang="en-US" smtClean="0"/>
              <a:pPr/>
              <a:t>‹#›</a:t>
            </a:fld>
            <a:endParaRPr lang="en-US"/>
          </a:p>
        </p:txBody>
      </p:sp>
    </p:spTree>
    <p:extLst>
      <p:ext uri="{BB962C8B-B14F-4D97-AF65-F5344CB8AC3E}">
        <p14:creationId xmlns:p14="http://schemas.microsoft.com/office/powerpoint/2010/main" val="3935024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9BF7C-07FE-58BB-5720-B3F93F0D1059}"/>
              </a:ext>
            </a:extLst>
          </p:cNvPr>
          <p:cNvSpPr txBox="1"/>
          <p:nvPr/>
        </p:nvSpPr>
        <p:spPr>
          <a:xfrm>
            <a:off x="975861" y="39759"/>
            <a:ext cx="10342981" cy="5880008"/>
          </a:xfrm>
          <a:prstGeom prst="rect">
            <a:avLst/>
          </a:prstGeom>
          <a:noFill/>
        </p:spPr>
        <p:txBody>
          <a:bodyPr wrap="square" rtlCol="0">
            <a:spAutoFit/>
          </a:bodyPr>
          <a:lstStyle/>
          <a:p>
            <a:pPr algn="ctr">
              <a:lnSpc>
                <a:spcPct val="150000"/>
              </a:lnSpc>
            </a:pPr>
            <a:r>
              <a:rPr lang="en-US" sz="2800" b="1" dirty="0">
                <a:solidFill>
                  <a:srgbClr val="FF0000"/>
                </a:solidFill>
                <a:latin typeface="Times New Roman" panose="02020603050405020304" pitchFamily="18" charset="0"/>
                <a:cs typeface="Times New Roman" panose="02020603050405020304" pitchFamily="18" charset="0"/>
              </a:rPr>
              <a:t>A Mini Project Review on</a:t>
            </a:r>
            <a:endParaRPr lang="en-US" sz="3200" b="1" dirty="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sz="2800" b="1" dirty="0">
                <a:latin typeface="Times New Roman" panose="02020603050405020304" pitchFamily="18" charset="0"/>
                <a:cs typeface="Times New Roman" panose="02020603050405020304" pitchFamily="18" charset="0"/>
              </a:rPr>
              <a:t>“CHARON A SECURE CLOUD OF CLOUDS SYSTEM FOR STORING AND SHARING BIG DATA”</a:t>
            </a:r>
          </a:p>
          <a:p>
            <a:pPr algn="ctr">
              <a:lnSpc>
                <a:spcPct val="150000"/>
              </a:lnSpc>
            </a:pPr>
            <a:r>
              <a:rPr lang="en-US" sz="2000" b="1" dirty="0">
                <a:latin typeface="Times New Roman" panose="02020603050405020304" pitchFamily="18" charset="0"/>
                <a:cs typeface="Times New Roman" panose="02020603050405020304" pitchFamily="18" charset="0"/>
              </a:rPr>
              <a:t>Submitted by</a:t>
            </a:r>
            <a:endParaRPr lang="en-US" sz="2800" b="1" dirty="0">
              <a:latin typeface="Times New Roman" panose="02020603050405020304" pitchFamily="18" charset="0"/>
              <a:cs typeface="Times New Roman" panose="02020603050405020304" pitchFamily="18" charset="0"/>
            </a:endParaRPr>
          </a:p>
          <a:p>
            <a:pPr algn="ctr">
              <a:lnSpc>
                <a:spcPct val="150000"/>
              </a:lnSpc>
            </a:pPr>
            <a:r>
              <a:rPr lang="en-US" dirty="0">
                <a:latin typeface="Times New Roman" panose="02020603050405020304" pitchFamily="18" charset="0"/>
                <a:cs typeface="Times New Roman" panose="02020603050405020304" pitchFamily="18" charset="0"/>
              </a:rPr>
              <a:t>B. SAHITH, H.T.No: 20N61A562</a:t>
            </a:r>
          </a:p>
          <a:p>
            <a:pPr algn="ctr">
              <a:lnSpc>
                <a:spcPct val="150000"/>
              </a:lnSpc>
            </a:pPr>
            <a:r>
              <a:rPr lang="en-US" dirty="0">
                <a:latin typeface="Times New Roman" panose="02020603050405020304" pitchFamily="18" charset="0"/>
                <a:cs typeface="Times New Roman" panose="02020603050405020304" pitchFamily="18" charset="0"/>
              </a:rPr>
              <a:t>MD. ASHFAQ, H.T.No: 20N61A583</a:t>
            </a:r>
          </a:p>
          <a:p>
            <a:pPr algn="ctr">
              <a:lnSpc>
                <a:spcPct val="150000"/>
              </a:lnSpc>
            </a:pPr>
            <a:r>
              <a:rPr lang="en-US" dirty="0">
                <a:latin typeface="Times New Roman" panose="02020603050405020304" pitchFamily="18" charset="0"/>
                <a:cs typeface="Times New Roman" panose="02020603050405020304" pitchFamily="18" charset="0"/>
              </a:rPr>
              <a:t>G.CHAKRANK, H.T.No: 20N61A574</a:t>
            </a:r>
          </a:p>
          <a:p>
            <a:pPr algn="ctr">
              <a:lnSpc>
                <a:spcPct val="150000"/>
              </a:lnSpc>
            </a:pPr>
            <a:r>
              <a:rPr lang="en-US" dirty="0">
                <a:latin typeface="Times New Roman" panose="02020603050405020304" pitchFamily="18" charset="0"/>
                <a:cs typeface="Times New Roman" panose="02020603050405020304" pitchFamily="18" charset="0"/>
              </a:rPr>
              <a:t>SYED AQEEL, H.T.No: 20N61A581</a:t>
            </a:r>
          </a:p>
          <a:p>
            <a:pPr algn="ctr">
              <a:lnSpc>
                <a:spcPct val="150000"/>
              </a:lnSpc>
            </a:pPr>
            <a:r>
              <a:rPr lang="en-US" b="1" dirty="0">
                <a:latin typeface="Times New Roman" panose="02020603050405020304" pitchFamily="18" charset="0"/>
                <a:cs typeface="Times New Roman" panose="02020603050405020304" pitchFamily="18" charset="0"/>
              </a:rPr>
              <a:t>Under the Guidance of</a:t>
            </a:r>
          </a:p>
          <a:p>
            <a:pPr algn="ctr">
              <a:lnSpc>
                <a:spcPct val="150000"/>
              </a:lnSpc>
            </a:pPr>
            <a:r>
              <a:rPr lang="en-US" b="1" dirty="0">
                <a:solidFill>
                  <a:schemeClr val="accent5">
                    <a:lumMod val="75000"/>
                  </a:schemeClr>
                </a:solidFill>
                <a:latin typeface="Bookman Old Style" panose="02050604050505020204" pitchFamily="18" charset="0"/>
                <a:cs typeface="Times New Roman" panose="02020603050405020304" pitchFamily="18" charset="0"/>
              </a:rPr>
              <a:t>Dr. D. Murali, Professor &amp; Principal</a:t>
            </a:r>
          </a:p>
          <a:p>
            <a:pPr algn="ctr">
              <a:lnSpc>
                <a:spcPct val="150000"/>
              </a:lnSpc>
            </a:pPr>
            <a:endParaRPr lang="en-US" sz="4400" b="1"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76B853B-8B59-B80A-B2E2-5867F9E9C4FE}"/>
              </a:ext>
            </a:extLst>
          </p:cNvPr>
          <p:cNvSpPr>
            <a:spLocks noChangeArrowheads="1"/>
          </p:cNvSpPr>
          <p:nvPr/>
        </p:nvSpPr>
        <p:spPr bwMode="auto">
          <a:xfrm>
            <a:off x="0" y="0"/>
            <a:ext cx="122947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C5BA0EDB-1EF0-7743-75DA-F1E72143A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061" y="4850914"/>
            <a:ext cx="1402580" cy="12416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04442FA-4A64-7CE0-27BC-7AE7363CF0FB}"/>
              </a:ext>
            </a:extLst>
          </p:cNvPr>
          <p:cNvSpPr>
            <a:spLocks noChangeArrowheads="1"/>
          </p:cNvSpPr>
          <p:nvPr/>
        </p:nvSpPr>
        <p:spPr bwMode="auto">
          <a:xfrm>
            <a:off x="102704" y="6044554"/>
            <a:ext cx="121920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chemeClr val="tx1"/>
                </a:solidFill>
                <a:effectLst/>
                <a:latin typeface="Bookman Old Style" panose="02050604050505020204" pitchFamily="18" charset="0"/>
                <a:ea typeface="Times New Roman" panose="02020603050405020304" pitchFamily="18" charset="0"/>
                <a:cs typeface="Times New Roman" panose="02020603050405020304" pitchFamily="18" charset="0"/>
              </a:rPr>
              <a:t>DEPARTMENT OF COMPUTER SCIENCE AND ENGINEERING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Bookman Old Style" panose="02050604050505020204" pitchFamily="18" charset="0"/>
                <a:ea typeface="Times New Roman" panose="02020603050405020304" pitchFamily="18" charset="0"/>
                <a:cs typeface="Times New Roman" panose="02020603050405020304" pitchFamily="18" charset="0"/>
              </a:rPr>
              <a:t>VIVEKANANDA INSTITUTE OF TECHNOLOGY &amp; SCIENCE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7255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E3892-30AC-4657-91B1-A1A23B6BEF8E}"/>
              </a:ext>
            </a:extLst>
          </p:cNvPr>
          <p:cNvSpPr txBox="1"/>
          <p:nvPr/>
        </p:nvSpPr>
        <p:spPr>
          <a:xfrm>
            <a:off x="491067" y="304800"/>
            <a:ext cx="109220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MODULES:</a:t>
            </a:r>
          </a:p>
        </p:txBody>
      </p:sp>
      <p:sp>
        <p:nvSpPr>
          <p:cNvPr id="4" name="TextBox 3">
            <a:extLst>
              <a:ext uri="{FF2B5EF4-FFF2-40B4-BE49-F238E27FC236}">
                <a16:creationId xmlns:a16="http://schemas.microsoft.com/office/drawing/2014/main" id="{460957E8-55AE-4EC7-9BB9-CD88D82B4CCB}"/>
              </a:ext>
            </a:extLst>
          </p:cNvPr>
          <p:cNvSpPr txBox="1"/>
          <p:nvPr/>
        </p:nvSpPr>
        <p:spPr>
          <a:xfrm>
            <a:off x="491067" y="1041863"/>
            <a:ext cx="11074400" cy="4801314"/>
          </a:xfrm>
          <a:prstGeom prst="rect">
            <a:avLst/>
          </a:prstGeom>
          <a:noFill/>
        </p:spPr>
        <p:txBody>
          <a:bodyPr wrap="square">
            <a:spAutoFit/>
          </a:bodyPr>
          <a:lstStyle/>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Authentication and Authorization Module:</a:t>
            </a:r>
            <a:r>
              <a:rPr lang="en-US" b="0" i="0" dirty="0">
                <a:effectLst/>
                <a:latin typeface="Times New Roman" panose="02020603050405020304" pitchFamily="18" charset="0"/>
                <a:cs typeface="Times New Roman" panose="02020603050405020304" pitchFamily="18" charset="0"/>
              </a:rPr>
              <a:t> Ensures secure access to the system.</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Data Storage Module:</a:t>
            </a:r>
            <a:r>
              <a:rPr lang="en-US" b="0" i="0" dirty="0">
                <a:effectLst/>
                <a:latin typeface="Times New Roman" panose="02020603050405020304" pitchFamily="18" charset="0"/>
                <a:cs typeface="Times New Roman" panose="02020603050405020304" pitchFamily="18" charset="0"/>
              </a:rPr>
              <a:t> Manages the storage of big data across multiple cloud services.</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Data Retrieval Module:</a:t>
            </a:r>
            <a:r>
              <a:rPr lang="en-US" b="0" i="0" dirty="0">
                <a:effectLst/>
                <a:latin typeface="Times New Roman" panose="02020603050405020304" pitchFamily="18" charset="0"/>
                <a:cs typeface="Times New Roman" panose="02020603050405020304" pitchFamily="18" charset="0"/>
              </a:rPr>
              <a:t> Facilitates efficient retrieval of stored data.</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File Sharing Module:</a:t>
            </a:r>
            <a:r>
              <a:rPr lang="en-US" b="0" i="0" dirty="0">
                <a:effectLst/>
                <a:latin typeface="Times New Roman" panose="02020603050405020304" pitchFamily="18" charset="0"/>
                <a:cs typeface="Times New Roman" panose="02020603050405020304" pitchFamily="18" charset="0"/>
              </a:rPr>
              <a:t> Enables controlled sharing of files within the secure cloud ecosystem.</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Encryption Module:</a:t>
            </a:r>
            <a:r>
              <a:rPr lang="en-US" b="0" i="0" dirty="0">
                <a:effectLst/>
                <a:latin typeface="Times New Roman" panose="02020603050405020304" pitchFamily="18" charset="0"/>
                <a:cs typeface="Times New Roman" panose="02020603050405020304" pitchFamily="18" charset="0"/>
              </a:rPr>
              <a:t> Ensures data security through encryption mechanisms.</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Audit and Logging Module:</a:t>
            </a:r>
            <a:r>
              <a:rPr lang="en-US" b="0" i="0" dirty="0">
                <a:effectLst/>
                <a:latin typeface="Times New Roman" panose="02020603050405020304" pitchFamily="18" charset="0"/>
                <a:cs typeface="Times New Roman" panose="02020603050405020304" pitchFamily="18" charset="0"/>
              </a:rPr>
              <a:t> Tracks user activities for security and compliance.</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Monitoring Module:</a:t>
            </a:r>
            <a:r>
              <a:rPr lang="en-US" b="0" i="0" dirty="0">
                <a:effectLst/>
                <a:latin typeface="Times New Roman" panose="02020603050405020304" pitchFamily="18" charset="0"/>
                <a:cs typeface="Times New Roman" panose="02020603050405020304" pitchFamily="18" charset="0"/>
              </a:rPr>
              <a:t> Monitors system performance and resource utilization.</a:t>
            </a:r>
          </a:p>
          <a:p>
            <a:pPr algn="just">
              <a:lnSpc>
                <a:spcPct val="150000"/>
              </a:lnSpc>
              <a:buFont typeface="+mj-lt"/>
              <a:buAutoNum type="arabicPeriod"/>
            </a:pPr>
            <a:r>
              <a:rPr lang="en-US" b="1" i="0" dirty="0">
                <a:effectLst/>
                <a:latin typeface="Times New Roman" panose="02020603050405020304" pitchFamily="18" charset="0"/>
                <a:cs typeface="Times New Roman" panose="02020603050405020304" pitchFamily="18" charset="0"/>
              </a:rPr>
              <a:t>User Interface Module:</a:t>
            </a:r>
            <a:r>
              <a:rPr lang="en-US" b="0" i="0" dirty="0">
                <a:effectLst/>
                <a:latin typeface="Times New Roman" panose="02020603050405020304" pitchFamily="18" charset="0"/>
                <a:cs typeface="Times New Roman" panose="02020603050405020304" pitchFamily="18" charset="0"/>
              </a:rPr>
              <a:t> Provides a user-friendly interface for seamless interaction.</a:t>
            </a:r>
          </a:p>
          <a:p>
            <a:pPr algn="just">
              <a:lnSpc>
                <a:spcPct val="150000"/>
              </a:lnSpc>
            </a:pPr>
            <a:r>
              <a:rPr lang="en-US" b="0" i="0" dirty="0">
                <a:effectLst/>
                <a:latin typeface="Times New Roman" panose="02020603050405020304" pitchFamily="18" charset="0"/>
                <a:cs typeface="Times New Roman" panose="02020603050405020304" pitchFamily="18" charset="0"/>
              </a:rPr>
              <a:t>These modules collectively contribute to the security, scalability, and usability of CHARON as a cloud of clouds system for storing and sharing big data</a:t>
            </a:r>
          </a:p>
          <a:p>
            <a:br>
              <a:rPr lang="en-US" dirty="0"/>
            </a:b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202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D59C7-F566-44EA-89BC-67DABE59EA6D}"/>
              </a:ext>
            </a:extLst>
          </p:cNvPr>
          <p:cNvSpPr txBox="1"/>
          <p:nvPr/>
        </p:nvSpPr>
        <p:spPr>
          <a:xfrm>
            <a:off x="609600" y="465074"/>
            <a:ext cx="10329333" cy="110799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DATA FLOW DIAGRAM:</a:t>
            </a:r>
          </a:p>
          <a:p>
            <a:endParaRPr lang="en-US" sz="24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LEVEL 0:</a:t>
            </a:r>
          </a:p>
        </p:txBody>
      </p:sp>
      <p:pic>
        <p:nvPicPr>
          <p:cNvPr id="19" name="Picture 18">
            <a:extLst>
              <a:ext uri="{FF2B5EF4-FFF2-40B4-BE49-F238E27FC236}">
                <a16:creationId xmlns:a16="http://schemas.microsoft.com/office/drawing/2014/main" id="{BE1CBC3B-FF7E-41F8-A74F-78A123BDDF39}"/>
              </a:ext>
            </a:extLst>
          </p:cNvPr>
          <p:cNvPicPr>
            <a:picLocks noChangeAspect="1"/>
          </p:cNvPicPr>
          <p:nvPr/>
        </p:nvPicPr>
        <p:blipFill>
          <a:blip r:embed="rId2"/>
          <a:stretch>
            <a:fillRect/>
          </a:stretch>
        </p:blipFill>
        <p:spPr>
          <a:xfrm>
            <a:off x="3047745" y="190747"/>
            <a:ext cx="7680125" cy="6202179"/>
          </a:xfrm>
          <a:prstGeom prst="rect">
            <a:avLst/>
          </a:prstGeom>
        </p:spPr>
      </p:pic>
    </p:spTree>
    <p:extLst>
      <p:ext uri="{BB962C8B-B14F-4D97-AF65-F5344CB8AC3E}">
        <p14:creationId xmlns:p14="http://schemas.microsoft.com/office/powerpoint/2010/main" val="44330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1E59D-7242-4D24-B62C-F3566C42665E}"/>
              </a:ext>
            </a:extLst>
          </p:cNvPr>
          <p:cNvSpPr txBox="1"/>
          <p:nvPr/>
        </p:nvSpPr>
        <p:spPr>
          <a:xfrm>
            <a:off x="609600" y="630336"/>
            <a:ext cx="1063413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LEVEL 1:</a:t>
            </a:r>
          </a:p>
        </p:txBody>
      </p:sp>
      <p:pic>
        <p:nvPicPr>
          <p:cNvPr id="20" name="Picture 19">
            <a:extLst>
              <a:ext uri="{FF2B5EF4-FFF2-40B4-BE49-F238E27FC236}">
                <a16:creationId xmlns:a16="http://schemas.microsoft.com/office/drawing/2014/main" id="{768265B5-52D9-4B7D-8639-ED720E8F17EB}"/>
              </a:ext>
            </a:extLst>
          </p:cNvPr>
          <p:cNvPicPr>
            <a:picLocks noChangeAspect="1"/>
          </p:cNvPicPr>
          <p:nvPr/>
        </p:nvPicPr>
        <p:blipFill>
          <a:blip r:embed="rId2"/>
          <a:stretch>
            <a:fillRect/>
          </a:stretch>
        </p:blipFill>
        <p:spPr>
          <a:xfrm>
            <a:off x="1938418" y="538739"/>
            <a:ext cx="8022009" cy="5945132"/>
          </a:xfrm>
          <a:prstGeom prst="rect">
            <a:avLst/>
          </a:prstGeom>
        </p:spPr>
      </p:pic>
    </p:spTree>
    <p:extLst>
      <p:ext uri="{BB962C8B-B14F-4D97-AF65-F5344CB8AC3E}">
        <p14:creationId xmlns:p14="http://schemas.microsoft.com/office/powerpoint/2010/main" val="3159778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51546A-1534-4F07-AFA9-716870D7795B}"/>
              </a:ext>
            </a:extLst>
          </p:cNvPr>
          <p:cNvSpPr txBox="1"/>
          <p:nvPr/>
        </p:nvSpPr>
        <p:spPr>
          <a:xfrm>
            <a:off x="677333" y="745067"/>
            <a:ext cx="109728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LEVEL 2:</a:t>
            </a:r>
          </a:p>
        </p:txBody>
      </p:sp>
      <p:pic>
        <p:nvPicPr>
          <p:cNvPr id="20" name="Picture 19">
            <a:extLst>
              <a:ext uri="{FF2B5EF4-FFF2-40B4-BE49-F238E27FC236}">
                <a16:creationId xmlns:a16="http://schemas.microsoft.com/office/drawing/2014/main" id="{7C0EF5B1-7A9A-45B4-80AF-10C8ACE2467F}"/>
              </a:ext>
            </a:extLst>
          </p:cNvPr>
          <p:cNvPicPr>
            <a:picLocks noChangeAspect="1"/>
          </p:cNvPicPr>
          <p:nvPr/>
        </p:nvPicPr>
        <p:blipFill>
          <a:blip r:embed="rId2"/>
          <a:stretch>
            <a:fillRect/>
          </a:stretch>
        </p:blipFill>
        <p:spPr>
          <a:xfrm>
            <a:off x="1890610" y="276061"/>
            <a:ext cx="7988174" cy="5944923"/>
          </a:xfrm>
          <a:prstGeom prst="rect">
            <a:avLst/>
          </a:prstGeom>
        </p:spPr>
      </p:pic>
    </p:spTree>
    <p:extLst>
      <p:ext uri="{BB962C8B-B14F-4D97-AF65-F5344CB8AC3E}">
        <p14:creationId xmlns:p14="http://schemas.microsoft.com/office/powerpoint/2010/main" val="3789380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A42D9B-EBE3-44AD-BA75-0E7647987F3E}"/>
              </a:ext>
            </a:extLst>
          </p:cNvPr>
          <p:cNvSpPr txBox="1"/>
          <p:nvPr/>
        </p:nvSpPr>
        <p:spPr>
          <a:xfrm>
            <a:off x="694267" y="503535"/>
            <a:ext cx="10210800" cy="110799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FLOW CHART DIAGRAM:</a:t>
            </a:r>
          </a:p>
          <a:p>
            <a:endParaRPr lang="en-US" sz="24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CLOUD SERVER</a:t>
            </a:r>
          </a:p>
        </p:txBody>
      </p:sp>
      <p:pic>
        <p:nvPicPr>
          <p:cNvPr id="43" name="Picture 42">
            <a:extLst>
              <a:ext uri="{FF2B5EF4-FFF2-40B4-BE49-F238E27FC236}">
                <a16:creationId xmlns:a16="http://schemas.microsoft.com/office/drawing/2014/main" id="{7E640342-1184-420A-9B14-1ECFA808C7C9}"/>
              </a:ext>
            </a:extLst>
          </p:cNvPr>
          <p:cNvPicPr>
            <a:picLocks noChangeAspect="1"/>
          </p:cNvPicPr>
          <p:nvPr/>
        </p:nvPicPr>
        <p:blipFill>
          <a:blip r:embed="rId2"/>
          <a:stretch>
            <a:fillRect/>
          </a:stretch>
        </p:blipFill>
        <p:spPr>
          <a:xfrm>
            <a:off x="3688209" y="503535"/>
            <a:ext cx="4778064" cy="6032731"/>
          </a:xfrm>
          <a:prstGeom prst="rect">
            <a:avLst/>
          </a:prstGeom>
        </p:spPr>
      </p:pic>
    </p:spTree>
    <p:extLst>
      <p:ext uri="{BB962C8B-B14F-4D97-AF65-F5344CB8AC3E}">
        <p14:creationId xmlns:p14="http://schemas.microsoft.com/office/powerpoint/2010/main" val="1707160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69BD4-5C1C-4D72-B936-C5CDA0166028}"/>
              </a:ext>
            </a:extLst>
          </p:cNvPr>
          <p:cNvSpPr txBox="1"/>
          <p:nvPr/>
        </p:nvSpPr>
        <p:spPr>
          <a:xfrm>
            <a:off x="838200" y="689802"/>
            <a:ext cx="105156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FLOW CHART : DATA OWNER</a:t>
            </a:r>
          </a:p>
        </p:txBody>
      </p:sp>
      <p:pic>
        <p:nvPicPr>
          <p:cNvPr id="30" name="Picture 29">
            <a:extLst>
              <a:ext uri="{FF2B5EF4-FFF2-40B4-BE49-F238E27FC236}">
                <a16:creationId xmlns:a16="http://schemas.microsoft.com/office/drawing/2014/main" id="{F3851EBD-77B8-43DF-9603-F4592DE1604D}"/>
              </a:ext>
            </a:extLst>
          </p:cNvPr>
          <p:cNvPicPr>
            <a:picLocks noChangeAspect="1"/>
          </p:cNvPicPr>
          <p:nvPr/>
        </p:nvPicPr>
        <p:blipFill>
          <a:blip r:embed="rId2"/>
          <a:stretch>
            <a:fillRect/>
          </a:stretch>
        </p:blipFill>
        <p:spPr>
          <a:xfrm>
            <a:off x="3317282" y="1151467"/>
            <a:ext cx="5557435" cy="5523307"/>
          </a:xfrm>
          <a:prstGeom prst="rect">
            <a:avLst/>
          </a:prstGeom>
        </p:spPr>
      </p:pic>
    </p:spTree>
    <p:extLst>
      <p:ext uri="{BB962C8B-B14F-4D97-AF65-F5344CB8AC3E}">
        <p14:creationId xmlns:p14="http://schemas.microsoft.com/office/powerpoint/2010/main" val="169139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80D2E-D931-4AF2-AB91-E131C8581E81}"/>
              </a:ext>
            </a:extLst>
          </p:cNvPr>
          <p:cNvSpPr txBox="1"/>
          <p:nvPr/>
        </p:nvSpPr>
        <p:spPr>
          <a:xfrm>
            <a:off x="787400" y="514234"/>
            <a:ext cx="1061720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FLOW CHART : REGISTRY ATHORITY</a:t>
            </a:r>
          </a:p>
        </p:txBody>
      </p:sp>
      <p:pic>
        <p:nvPicPr>
          <p:cNvPr id="3" name="Picture 2">
            <a:extLst>
              <a:ext uri="{FF2B5EF4-FFF2-40B4-BE49-F238E27FC236}">
                <a16:creationId xmlns:a16="http://schemas.microsoft.com/office/drawing/2014/main" id="{691D0E88-7B0F-4E8E-985E-09B0184FB66E}"/>
              </a:ext>
            </a:extLst>
          </p:cNvPr>
          <p:cNvPicPr>
            <a:picLocks noChangeAspect="1"/>
          </p:cNvPicPr>
          <p:nvPr/>
        </p:nvPicPr>
        <p:blipFill>
          <a:blip r:embed="rId2"/>
          <a:stretch>
            <a:fillRect/>
          </a:stretch>
        </p:blipFill>
        <p:spPr>
          <a:xfrm>
            <a:off x="3249549" y="975899"/>
            <a:ext cx="5692902" cy="5657942"/>
          </a:xfrm>
          <a:prstGeom prst="rect">
            <a:avLst/>
          </a:prstGeom>
        </p:spPr>
      </p:pic>
    </p:spTree>
    <p:extLst>
      <p:ext uri="{BB962C8B-B14F-4D97-AF65-F5344CB8AC3E}">
        <p14:creationId xmlns:p14="http://schemas.microsoft.com/office/powerpoint/2010/main" val="244406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B6230-66DA-4A3D-A8D3-90BA3C55EFF4}"/>
              </a:ext>
            </a:extLst>
          </p:cNvPr>
          <p:cNvSpPr txBox="1"/>
          <p:nvPr/>
        </p:nvSpPr>
        <p:spPr>
          <a:xfrm>
            <a:off x="606611" y="247285"/>
            <a:ext cx="9499600" cy="1107996"/>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UML DIAGRAMS:</a:t>
            </a:r>
          </a:p>
          <a:p>
            <a:endParaRPr lang="en-US" sz="2400"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USECASE DIAGRAM</a:t>
            </a:r>
          </a:p>
        </p:txBody>
      </p:sp>
      <p:pic>
        <p:nvPicPr>
          <p:cNvPr id="2050" name="Picture 2">
            <a:extLst>
              <a:ext uri="{FF2B5EF4-FFF2-40B4-BE49-F238E27FC236}">
                <a16:creationId xmlns:a16="http://schemas.microsoft.com/office/drawing/2014/main" id="{6DD5410D-218F-7451-2263-EBB527AD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353" y="247285"/>
            <a:ext cx="7086600" cy="636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726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7505-32B6-456F-AFBB-90710293C667}"/>
              </a:ext>
            </a:extLst>
          </p:cNvPr>
          <p:cNvSpPr txBox="1"/>
          <p:nvPr/>
        </p:nvSpPr>
        <p:spPr>
          <a:xfrm>
            <a:off x="569757" y="322728"/>
            <a:ext cx="25400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CLASS DIAGRAM</a:t>
            </a:r>
          </a:p>
        </p:txBody>
      </p:sp>
      <p:pic>
        <p:nvPicPr>
          <p:cNvPr id="3074" name="Picture 2">
            <a:extLst>
              <a:ext uri="{FF2B5EF4-FFF2-40B4-BE49-F238E27FC236}">
                <a16:creationId xmlns:a16="http://schemas.microsoft.com/office/drawing/2014/main" id="{852BA6E7-DAF3-EC3B-C20B-03E9D73E8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729" y="322728"/>
            <a:ext cx="6615953" cy="603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2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9D3B6-4B50-47AE-9AA1-53D92A6A6A33}"/>
              </a:ext>
            </a:extLst>
          </p:cNvPr>
          <p:cNvSpPr txBox="1"/>
          <p:nvPr/>
        </p:nvSpPr>
        <p:spPr>
          <a:xfrm>
            <a:off x="537882" y="457200"/>
            <a:ext cx="1083833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SEQUENCE DIAGRAM</a:t>
            </a:r>
          </a:p>
        </p:txBody>
      </p:sp>
      <p:pic>
        <p:nvPicPr>
          <p:cNvPr id="4098" name="Picture 2">
            <a:extLst>
              <a:ext uri="{FF2B5EF4-FFF2-40B4-BE49-F238E27FC236}">
                <a16:creationId xmlns:a16="http://schemas.microsoft.com/office/drawing/2014/main" id="{02449D9A-68F2-DA6E-46EB-3E0BB3C12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190" y="457200"/>
            <a:ext cx="6031865" cy="602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037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50367-81B3-EE1C-7489-CD40018E533B}"/>
              </a:ext>
            </a:extLst>
          </p:cNvPr>
          <p:cNvSpPr txBox="1"/>
          <p:nvPr/>
        </p:nvSpPr>
        <p:spPr>
          <a:xfrm>
            <a:off x="900545" y="526609"/>
            <a:ext cx="10390909" cy="830997"/>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ABSTRACT: </a:t>
            </a:r>
          </a:p>
          <a:p>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4A199B7-4ACC-7C65-3533-025072566C8E}"/>
              </a:ext>
            </a:extLst>
          </p:cNvPr>
          <p:cNvSpPr txBox="1"/>
          <p:nvPr/>
        </p:nvSpPr>
        <p:spPr>
          <a:xfrm>
            <a:off x="900546" y="1357606"/>
            <a:ext cx="10557163" cy="2126864"/>
          </a:xfrm>
          <a:prstGeom prst="rect">
            <a:avLst/>
          </a:prstGeom>
          <a:noFill/>
        </p:spPr>
        <p:txBody>
          <a:bodyPr wrap="square" rtlCol="0">
            <a:spAutoFit/>
          </a:bodyPr>
          <a:lstStyle/>
          <a:p>
            <a:pPr algn="just">
              <a:lnSpc>
                <a:spcPct val="150000"/>
              </a:lnSpc>
            </a:pPr>
            <a:r>
              <a:rPr lang="en-US" b="0" i="0" dirty="0">
                <a:solidFill>
                  <a:srgbClr val="0F0F0F"/>
                </a:solidFill>
                <a:effectLst/>
                <a:latin typeface="Times New Roman" panose="02020603050405020304" pitchFamily="18" charset="0"/>
                <a:cs typeface="Times New Roman" panose="02020603050405020304" pitchFamily="18" charset="0"/>
              </a:rPr>
              <a:t>CHARON is a secure and efficient cloud storage system for big data, ensuring reliability across multiple cloud providers. It stands out with its trustless architecture, absence of client-managed servers, and effective handling of large files across distributed storage services. A novel Byzantine-resilient leasing protocol prevents conflicts in shared repositories. Evaluation with bioinformatics benchmarks demonstrates CHARON's feasibility and up to 2.5 times better end-to-end performance compared to alternative cloud-backed solutions.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481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9D3B6-4B50-47AE-9AA1-53D92A6A6A33}"/>
              </a:ext>
            </a:extLst>
          </p:cNvPr>
          <p:cNvSpPr txBox="1"/>
          <p:nvPr/>
        </p:nvSpPr>
        <p:spPr>
          <a:xfrm>
            <a:off x="537882" y="457200"/>
            <a:ext cx="1083833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SAMPLE OUTPUT SCREENSHOTS:</a:t>
            </a:r>
          </a:p>
        </p:txBody>
      </p:sp>
      <p:pic>
        <p:nvPicPr>
          <p:cNvPr id="5122" name="Picture 2">
            <a:extLst>
              <a:ext uri="{FF2B5EF4-FFF2-40B4-BE49-F238E27FC236}">
                <a16:creationId xmlns:a16="http://schemas.microsoft.com/office/drawing/2014/main" id="{A0F69A3E-BD9B-0AF6-C60B-243758F28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657" y="1080516"/>
            <a:ext cx="9627254" cy="511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40AB6B4-7323-EC7C-9446-22235F0994AB}"/>
              </a:ext>
            </a:extLst>
          </p:cNvPr>
          <p:cNvSpPr txBox="1"/>
          <p:nvPr/>
        </p:nvSpPr>
        <p:spPr>
          <a:xfrm>
            <a:off x="4279392" y="6388608"/>
            <a:ext cx="538886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1.1 CLOUD SERVER LOGIN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03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7D42904-B5D5-434D-76E2-79978141A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46" y="548640"/>
            <a:ext cx="10866897" cy="577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E080243-FECA-C303-3726-506322FE1024}"/>
              </a:ext>
            </a:extLst>
          </p:cNvPr>
          <p:cNvSpPr txBox="1"/>
          <p:nvPr/>
        </p:nvSpPr>
        <p:spPr>
          <a:xfrm>
            <a:off x="4742688" y="6412992"/>
            <a:ext cx="5266944" cy="369332"/>
          </a:xfrm>
          <a:prstGeom prst="rect">
            <a:avLst/>
          </a:prstGeom>
          <a:noFill/>
        </p:spPr>
        <p:txBody>
          <a:bodyPr wrap="square" rtlCol="0">
            <a:spAutoFit/>
          </a:bodyPr>
          <a:lstStyle/>
          <a:p>
            <a:r>
              <a:rPr lang="en-US" dirty="0"/>
              <a:t>FIG 1.2  CLOUD SERVER LOGIN</a:t>
            </a:r>
            <a:endParaRPr lang="en-IN" dirty="0"/>
          </a:p>
        </p:txBody>
      </p:sp>
    </p:spTree>
    <p:extLst>
      <p:ext uri="{BB962C8B-B14F-4D97-AF65-F5344CB8AC3E}">
        <p14:creationId xmlns:p14="http://schemas.microsoft.com/office/powerpoint/2010/main" val="3151037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465CAF2-E3FA-9DB8-5FC4-15268DE32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731" y="740680"/>
            <a:ext cx="10408256" cy="537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366AC93-51CF-27E7-F710-4220C901DEF2}"/>
              </a:ext>
            </a:extLst>
          </p:cNvPr>
          <p:cNvSpPr txBox="1"/>
          <p:nvPr/>
        </p:nvSpPr>
        <p:spPr>
          <a:xfrm>
            <a:off x="3657600" y="6352032"/>
            <a:ext cx="6339840" cy="369332"/>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Arial" panose="020B0604020202020204" pitchFamily="34" charset="0"/>
              </a:rPr>
              <a:t> FIGURE 1.3 THRESHOLD DETAILS</a:t>
            </a:r>
            <a:endParaRPr lang="en-IN" dirty="0"/>
          </a:p>
        </p:txBody>
      </p:sp>
    </p:spTree>
    <p:extLst>
      <p:ext uri="{BB962C8B-B14F-4D97-AF65-F5344CB8AC3E}">
        <p14:creationId xmlns:p14="http://schemas.microsoft.com/office/powerpoint/2010/main" val="3151037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257A7C4-0F0A-F753-637B-AA23AE22D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750" y="784130"/>
            <a:ext cx="9960500" cy="528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E996240-CC94-877D-5C6D-C94D8AB153A0}"/>
              </a:ext>
            </a:extLst>
          </p:cNvPr>
          <p:cNvSpPr txBox="1"/>
          <p:nvPr/>
        </p:nvSpPr>
        <p:spPr>
          <a:xfrm>
            <a:off x="3005328" y="6230112"/>
            <a:ext cx="6181344"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Times New Roman" panose="02020603050405020304" pitchFamily="18" charset="0"/>
                <a:cs typeface="Arial" panose="020B0604020202020204" pitchFamily="34" charset="0"/>
              </a:rPr>
              <a:t>FIGURE 1.4  </a:t>
            </a:r>
            <a:r>
              <a:rPr lang="en-IN" sz="1800" dirty="0">
                <a:effectLst/>
                <a:latin typeface="Times New Roman" panose="02020603050405020304" pitchFamily="18" charset="0"/>
                <a:ea typeface="Calibri" panose="020F0502020204030204" pitchFamily="34" charset="0"/>
                <a:cs typeface="Arial" panose="020B0604020202020204" pitchFamily="34" charset="0"/>
              </a:rPr>
              <a:t>WORK LOAD DETAILS</a:t>
            </a:r>
            <a:endParaRPr lang="en-IN" dirty="0"/>
          </a:p>
        </p:txBody>
      </p:sp>
    </p:spTree>
    <p:extLst>
      <p:ext uri="{BB962C8B-B14F-4D97-AF65-F5344CB8AC3E}">
        <p14:creationId xmlns:p14="http://schemas.microsoft.com/office/powerpoint/2010/main" val="3151037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0CC03E0-7E7B-1D72-1C47-D1B37B84C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65" y="691597"/>
            <a:ext cx="10271669" cy="547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1.5  DATA OWNER REGISTERATION</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51037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1.6 UPLOAD DATA</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736EB5AE-DB59-178B-1F26-C4C4A9C41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038" y="844178"/>
            <a:ext cx="9641923" cy="51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6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1.7  DOWNLOAD FILE </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EE79731C-E041-0127-77B6-006A58FA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566" y="544259"/>
            <a:ext cx="10740867" cy="567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25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1.8 DATA OWNER  </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5D0423-B7D8-3FD3-78FF-EF1393367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0" y="374650"/>
            <a:ext cx="11412704" cy="5718240"/>
          </a:xfrm>
          <a:prstGeom prst="rect">
            <a:avLst/>
          </a:prstGeom>
        </p:spPr>
      </p:pic>
    </p:spTree>
    <p:extLst>
      <p:ext uri="{BB962C8B-B14F-4D97-AF65-F5344CB8AC3E}">
        <p14:creationId xmlns:p14="http://schemas.microsoft.com/office/powerpoint/2010/main" val="2023295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1.8 END USER LOGIN  </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A8E8E5E-89E6-1177-9A53-A0F0A1D57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2" y="234172"/>
            <a:ext cx="11130116" cy="5640418"/>
          </a:xfrm>
          <a:prstGeom prst="rect">
            <a:avLst/>
          </a:prstGeom>
        </p:spPr>
      </p:pic>
    </p:spTree>
    <p:extLst>
      <p:ext uri="{BB962C8B-B14F-4D97-AF65-F5344CB8AC3E}">
        <p14:creationId xmlns:p14="http://schemas.microsoft.com/office/powerpoint/2010/main" val="362907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DB4256-666E-CA5F-2455-256D394C9537}"/>
              </a:ext>
            </a:extLst>
          </p:cNvPr>
          <p:cNvSpPr txBox="1"/>
          <p:nvPr/>
        </p:nvSpPr>
        <p:spPr>
          <a:xfrm>
            <a:off x="3011424" y="6254496"/>
            <a:ext cx="5462016" cy="369332"/>
          </a:xfrm>
          <a:prstGeom prst="rect">
            <a:avLst/>
          </a:prstGeom>
          <a:noFill/>
        </p:spPr>
        <p:txBody>
          <a:bodyPr wrap="square" rtlCol="0">
            <a:spAutoFit/>
          </a:bodyPr>
          <a:lstStyle/>
          <a:p>
            <a:pPr algn="ctr"/>
            <a:r>
              <a:rPr lang="en-IN" sz="1800" dirty="0">
                <a:effectLst/>
                <a:latin typeface="Times New Roman" panose="02020603050405020304" pitchFamily="18" charset="0"/>
                <a:ea typeface="Calibri" panose="020F0502020204030204" pitchFamily="34" charset="0"/>
                <a:cs typeface="Arial" panose="020B0604020202020204" pitchFamily="34" charset="0"/>
              </a:rPr>
              <a:t>FIGURE 1.8 </a:t>
            </a:r>
            <a:r>
              <a:rPr lang="en-IN" dirty="0">
                <a:latin typeface="Times New Roman" panose="02020603050405020304" pitchFamily="18" charset="0"/>
                <a:ea typeface="Calibri" panose="020F0502020204030204" pitchFamily="34" charset="0"/>
                <a:cs typeface="Arial" panose="020B0604020202020204" pitchFamily="34" charset="0"/>
              </a:rPr>
              <a:t>MEMORY UTILIZATION &amp; DETAILS</a:t>
            </a:r>
            <a:r>
              <a:rPr lang="en-IN" sz="1800" dirty="0">
                <a:effectLst/>
                <a:latin typeface="Times New Roman" panose="02020603050405020304" pitchFamily="18" charset="0"/>
                <a:ea typeface="Calibri" panose="020F0502020204030204" pitchFamily="34" charset="0"/>
                <a:cs typeface="Arial" panose="020B0604020202020204" pitchFamily="34" charset="0"/>
              </a:rPr>
              <a:t>  </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4E4B14C-8308-5B06-36F0-729DFD58E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02" y="234172"/>
            <a:ext cx="11454396" cy="5837739"/>
          </a:xfrm>
          <a:prstGeom prst="rect">
            <a:avLst/>
          </a:prstGeom>
        </p:spPr>
      </p:pic>
    </p:spTree>
    <p:extLst>
      <p:ext uri="{BB962C8B-B14F-4D97-AF65-F5344CB8AC3E}">
        <p14:creationId xmlns:p14="http://schemas.microsoft.com/office/powerpoint/2010/main" val="1676180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D6964A-456D-DB3B-FA66-415F7FC3605C}"/>
              </a:ext>
            </a:extLst>
          </p:cNvPr>
          <p:cNvSpPr txBox="1"/>
          <p:nvPr/>
        </p:nvSpPr>
        <p:spPr>
          <a:xfrm>
            <a:off x="1066800" y="776131"/>
            <a:ext cx="9615054" cy="830997"/>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EXIS</a:t>
            </a:r>
            <a:r>
              <a:rPr lang="en-US" sz="2400" b="1" spc="5"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ING</a:t>
            </a:r>
            <a:r>
              <a:rPr lang="en-US" sz="24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spc="5" dirty="0">
                <a:effectLst/>
                <a:latin typeface="Times New Roman" panose="02020603050405020304" pitchFamily="18" charset="0"/>
                <a:ea typeface="Calibri" panose="020F0502020204030204" pitchFamily="34" charset="0"/>
                <a:cs typeface="Times New Roman" panose="02020603050405020304" pitchFamily="18" charset="0"/>
              </a:rPr>
              <a:t>S</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YS</a:t>
            </a:r>
            <a:r>
              <a:rPr lang="en-US" sz="2400" b="1" spc="5"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68745C6-886A-BD52-C255-014592112038}"/>
              </a:ext>
            </a:extLst>
          </p:cNvPr>
          <p:cNvSpPr txBox="1"/>
          <p:nvPr/>
        </p:nvSpPr>
        <p:spPr>
          <a:xfrm>
            <a:off x="1240971" y="1259633"/>
            <a:ext cx="9815805" cy="4247317"/>
          </a:xfrm>
          <a:prstGeom prst="rect">
            <a:avLst/>
          </a:prstGeom>
          <a:noFill/>
        </p:spPr>
        <p:txBody>
          <a:bodyPr wrap="square" rtlCol="0">
            <a:spAutoFit/>
          </a:bodyPr>
          <a:lstStyle/>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Consensus Protocol Efficiency:</a:t>
            </a:r>
          </a:p>
          <a:p>
            <a:pPr algn="just">
              <a:lnSpc>
                <a:spcPct val="150000"/>
              </a:lnSpc>
            </a:pPr>
            <a:r>
              <a:rPr lang="en-US" dirty="0"/>
              <a:t>     </a:t>
            </a:r>
            <a:r>
              <a:rPr lang="en-US" b="0" i="0" dirty="0">
                <a:effectLst/>
                <a:latin typeface="Times New Roman" panose="02020603050405020304" pitchFamily="18" charset="0"/>
                <a:cs typeface="Times New Roman" panose="02020603050405020304" pitchFamily="18" charset="0"/>
              </a:rPr>
              <a:t>Byzantine disk Paxos  and its file synchronization service version  offer mutual exclusion but demand</a:t>
            </a:r>
          </a:p>
          <a:p>
            <a:pPr algn="just">
              <a:lnSpc>
                <a:spcPct val="150000"/>
              </a:lnSpc>
            </a:pPr>
            <a:r>
              <a:rPr lang="en-US" b="0" i="0" dirty="0">
                <a:effectLst/>
                <a:latin typeface="Times New Roman" panose="02020603050405020304" pitchFamily="18" charset="0"/>
                <a:cs typeface="Times New Roman" panose="02020603050405020304" pitchFamily="18" charset="0"/>
              </a:rPr>
              <a:t>     more cloud accesses. In contrast, CHARON's lease protocol requires only two to four cloud </a:t>
            </a:r>
          </a:p>
          <a:p>
            <a:pPr algn="just">
              <a:lnSpc>
                <a:spcPct val="150000"/>
              </a:lnSpc>
            </a:pPr>
            <a:r>
              <a:rPr lang="en-US" dirty="0">
                <a:latin typeface="Times New Roman" panose="02020603050405020304" pitchFamily="18" charset="0"/>
                <a:cs typeface="Times New Roman" panose="02020603050405020304" pitchFamily="18" charset="0"/>
              </a:rPr>
              <a:t>     a</a:t>
            </a:r>
            <a:r>
              <a:rPr lang="en-US" b="0" i="0" dirty="0">
                <a:effectLst/>
                <a:latin typeface="Times New Roman" panose="02020603050405020304" pitchFamily="18" charset="0"/>
                <a:cs typeface="Times New Roman" panose="02020603050405020304" pitchFamily="18" charset="0"/>
              </a:rPr>
              <a:t>ccesses for acquiring a lease, ensuring efficiency.</a:t>
            </a:r>
          </a:p>
          <a:p>
            <a:pPr marL="342900" indent="-342900" algn="just">
              <a:lnSpc>
                <a:spcPct val="150000"/>
              </a:lnSpc>
              <a:buFont typeface="+mj-lt"/>
              <a:buAutoNum type="arabicPeriod" startAt="2"/>
            </a:pPr>
            <a:r>
              <a:rPr lang="en-US" b="1" i="0" dirty="0">
                <a:effectLst/>
                <a:latin typeface="Times New Roman" panose="02020603050405020304" pitchFamily="18" charset="0"/>
                <a:cs typeface="Times New Roman" panose="02020603050405020304" pitchFamily="18" charset="0"/>
              </a:rPr>
              <a:t>Fault-Tolerant Lease Algorithms:</a:t>
            </a:r>
            <a:r>
              <a:rPr lang="en-US" b="1" i="0" dirty="0">
                <a:solidFill>
                  <a:srgbClr val="0F0F0F"/>
                </a:solidFill>
                <a:effectLst/>
                <a:latin typeface="Times New Roman" panose="02020603050405020304" pitchFamily="18" charset="0"/>
                <a:cs typeface="Times New Roman" panose="02020603050405020304" pitchFamily="18" charset="0"/>
              </a:rPr>
              <a:t> </a:t>
            </a:r>
            <a:r>
              <a:rPr lang="en-US" b="0" i="0" dirty="0">
                <a:solidFill>
                  <a:srgbClr val="0F0F0F"/>
                </a:solidFill>
                <a:effectLst/>
                <a:latin typeface="Times New Roman" panose="02020603050405020304" pitchFamily="18" charset="0"/>
                <a:cs typeface="Times New Roman" panose="02020603050405020304" pitchFamily="18" charset="0"/>
              </a:rPr>
              <a:t>Only two fault-tolerant data-centric lease algorithms exist in literature. CHARON's BFT composite lease outshines Chockler and Malkhi's by providing an always-safe lease and not relying on individual cloud provider trust. DepSky's  mutual exclusion algorithm, though a candidate, is 4-10 times slower than CHARON's composite lease, doesn't require synchronized clocks, and avoids weakly-consistent operations.</a:t>
            </a:r>
            <a:endParaRPr lang="en-US" b="0" i="0" dirty="0">
              <a:effectLst/>
              <a:latin typeface="Times New Roman" panose="02020603050405020304" pitchFamily="18" charset="0"/>
              <a:cs typeface="Times New Roman" panose="02020603050405020304" pitchFamily="18" charset="0"/>
            </a:endParaRPr>
          </a:p>
          <a:p>
            <a:br>
              <a:rPr lang="en-US" dirty="0"/>
            </a:br>
            <a:endParaRPr lang="en-IN" dirty="0"/>
          </a:p>
        </p:txBody>
      </p:sp>
    </p:spTree>
    <p:extLst>
      <p:ext uri="{BB962C8B-B14F-4D97-AF65-F5344CB8AC3E}">
        <p14:creationId xmlns:p14="http://schemas.microsoft.com/office/powerpoint/2010/main" val="394790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9D3B6-4B50-47AE-9AA1-53D92A6A6A33}"/>
              </a:ext>
            </a:extLst>
          </p:cNvPr>
          <p:cNvSpPr txBox="1"/>
          <p:nvPr/>
        </p:nvSpPr>
        <p:spPr>
          <a:xfrm>
            <a:off x="537882" y="457200"/>
            <a:ext cx="1083833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666206" y="979714"/>
            <a:ext cx="11129554" cy="2446824"/>
          </a:xfrm>
          <a:prstGeom prst="rect">
            <a:avLst/>
          </a:prstGeom>
          <a:noFill/>
        </p:spPr>
        <p:txBody>
          <a:bodyPr wrap="square" rtlCol="0">
            <a:spAutoFit/>
          </a:bodyPr>
          <a:lstStyle/>
          <a:p>
            <a:pPr algn="just">
              <a:lnSpc>
                <a:spcPct val="150000"/>
              </a:lnSpc>
            </a:pPr>
            <a:r>
              <a:rPr lang="en-IN" sz="1800" dirty="0">
                <a:effectLst/>
                <a:latin typeface="Times New Roman" panose="02020603050405020304" pitchFamily="18" charset="0"/>
                <a:ea typeface="Calibri" panose="020F0502020204030204" pitchFamily="34" charset="0"/>
                <a:cs typeface="Arial" panose="020B0604020202020204" pitchFamily="34" charset="0"/>
              </a:rPr>
              <a:t> CHARON is a cloud-backed file system for storing and sharing big data. Its design relies on two important principles: files metadata and data are stored in multiple clouds, without requiring trust on any of them individually, and the system is completely data centric. This design has led us to develop a novel Byzantineresilient leasing protocol to avoid write-write conflicts without any custom server. Our results show that this design is feasible and can be employed in real-world institutions that need to store and share large critical datasets in a controlled way.</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a:tabLst>
                <a:tab pos="2057400" algn="l"/>
              </a:tabLst>
            </a:pPr>
            <a:r>
              <a:rPr lang="en-IN" sz="1800" dirty="0">
                <a:effectLst/>
                <a:latin typeface="Calibri" panose="020F0502020204030204" pitchFamily="34" charset="0"/>
                <a:ea typeface="Calibri" panose="020F0502020204030204" pitchFamily="34" charset="0"/>
                <a:cs typeface="Arial" panose="020B0604020202020204" pitchFamily="34" charset="0"/>
              </a:rPr>
              <a:t> </a:t>
            </a:r>
            <a:endParaRPr lang="en-IN" dirty="0"/>
          </a:p>
        </p:txBody>
      </p:sp>
    </p:spTree>
    <p:extLst>
      <p:ext uri="{BB962C8B-B14F-4D97-AF65-F5344CB8AC3E}">
        <p14:creationId xmlns:p14="http://schemas.microsoft.com/office/powerpoint/2010/main" val="315103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3426C8-5DA4-56A3-1197-14EC2F36E89B}"/>
              </a:ext>
            </a:extLst>
          </p:cNvPr>
          <p:cNvSpPr txBox="1"/>
          <p:nvPr/>
        </p:nvSpPr>
        <p:spPr>
          <a:xfrm>
            <a:off x="1018309" y="3105834"/>
            <a:ext cx="10155382" cy="1015663"/>
          </a:xfrm>
          <a:prstGeom prst="rect">
            <a:avLst/>
          </a:prstGeom>
          <a:noFill/>
        </p:spPr>
        <p:txBody>
          <a:bodyPr wrap="square" rtlCol="0">
            <a:spAutoFit/>
          </a:bodyPr>
          <a:lstStyle/>
          <a:p>
            <a:pPr algn="ctr"/>
            <a:r>
              <a:rPr lang="en-US"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02321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8745C6-886A-BD52-C255-014592112038}"/>
              </a:ext>
            </a:extLst>
          </p:cNvPr>
          <p:cNvSpPr txBox="1"/>
          <p:nvPr/>
        </p:nvSpPr>
        <p:spPr>
          <a:xfrm>
            <a:off x="1240971" y="1259633"/>
            <a:ext cx="9815805" cy="4801314"/>
          </a:xfrm>
          <a:prstGeom prst="rect">
            <a:avLst/>
          </a:prstGeom>
          <a:noFill/>
        </p:spPr>
        <p:txBody>
          <a:bodyPr wrap="square" rtlCol="0">
            <a:spAutoFit/>
          </a:bodyPr>
          <a:lstStyle/>
          <a:p>
            <a:pPr marL="342900" indent="-342900" algn="just">
              <a:lnSpc>
                <a:spcPct val="150000"/>
              </a:lnSpc>
              <a:buFont typeface="+mj-lt"/>
              <a:buAutoNum type="arabicPeriod" startAt="3"/>
            </a:pPr>
            <a:r>
              <a:rPr lang="en-US" b="1" i="0" dirty="0">
                <a:effectLst/>
                <a:latin typeface="Times New Roman" panose="02020603050405020304" pitchFamily="18" charset="0"/>
                <a:cs typeface="Times New Roman" panose="02020603050405020304" pitchFamily="18" charset="0"/>
              </a:rPr>
              <a:t>Hybrid Cloud Storage Systems:</a:t>
            </a:r>
            <a:r>
              <a:rPr lang="en-US" b="0" i="0" dirty="0">
                <a:effectLst/>
                <a:latin typeface="Times New Roman" panose="02020603050405020304" pitchFamily="18" charset="0"/>
                <a:cs typeface="Times New Roman" panose="02020603050405020304" pitchFamily="18" charset="0"/>
              </a:rPr>
              <a:t> Systems like Hybris , SCFS , and RockFS  use a hybrid approach, combining unmodified cloud storage services with a few computing nodes for metadata and coordination. However, they require servers in cloud providers, incurring additional costs and management complexity. This limitation extends to modern geo-replicated storage systems like Spanner, SPANStore, and Pileus  when deployed in multiple clouds.</a:t>
            </a:r>
          </a:p>
          <a:p>
            <a:pPr marL="342900" indent="-342900" algn="just">
              <a:lnSpc>
                <a:spcPct val="150000"/>
              </a:lnSpc>
              <a:buFont typeface="+mj-lt"/>
              <a:buAutoNum type="arabicPeriod" startAt="4"/>
            </a:pPr>
            <a:r>
              <a:rPr lang="en-US" b="1" dirty="0">
                <a:latin typeface="Times New Roman" panose="02020603050405020304" pitchFamily="18" charset="0"/>
                <a:cs typeface="Times New Roman" panose="02020603050405020304" pitchFamily="18" charset="0"/>
              </a:rPr>
              <a:t>Aggregation of File Synchronization Services:</a:t>
            </a:r>
            <a:endParaRPr lang="en-US" b="0" i="0" dirty="0">
              <a:effectLst/>
              <a:latin typeface="Times New Roman" panose="02020603050405020304" pitchFamily="18" charset="0"/>
              <a:cs typeface="Times New Roman" panose="02020603050405020304" pitchFamily="18" charset="0"/>
            </a:endParaRPr>
          </a:p>
          <a:p>
            <a:pPr>
              <a:lnSpc>
                <a:spcPct val="150000"/>
              </a:lnSpc>
            </a:pPr>
            <a:r>
              <a:rPr lang="en-US" b="0" i="0" dirty="0">
                <a:solidFill>
                  <a:srgbClr val="0F0F0F"/>
                </a:solidFill>
                <a:effectLst/>
                <a:latin typeface="Times New Roman" panose="02020603050405020304" pitchFamily="18" charset="0"/>
                <a:cs typeface="Times New Roman" panose="02020603050405020304" pitchFamily="18" charset="0"/>
              </a:rPr>
              <a:t>      Some works propose aggregating file synchronization services (e.g., DropBox, Box, Google Drive)</a:t>
            </a:r>
          </a:p>
          <a:p>
            <a:pPr>
              <a:lnSpc>
                <a:spcPct val="150000"/>
              </a:lnSpc>
            </a:pPr>
            <a:r>
              <a:rPr lang="en-US" dirty="0">
                <a:solidFill>
                  <a:srgbClr val="0F0F0F"/>
                </a:solidFill>
                <a:latin typeface="Times New Roman" panose="02020603050405020304" pitchFamily="18" charset="0"/>
                <a:cs typeface="Times New Roman" panose="02020603050405020304" pitchFamily="18" charset="0"/>
              </a:rPr>
              <a:t>   </a:t>
            </a:r>
            <a:r>
              <a:rPr lang="en-US" b="0" i="0" dirty="0">
                <a:solidFill>
                  <a:srgbClr val="0F0F0F"/>
                </a:solidFill>
                <a:effectLst/>
                <a:latin typeface="Times New Roman" panose="02020603050405020304" pitchFamily="18" charset="0"/>
                <a:cs typeface="Times New Roman" panose="02020603050405020304" pitchFamily="18" charset="0"/>
              </a:rPr>
              <a:t>   into a single service . CYRUS  lacks concurrency control, allowing different clients to create</a:t>
            </a:r>
          </a:p>
          <a:p>
            <a:pPr>
              <a:lnSpc>
                <a:spcPct val="150000"/>
              </a:lnSpc>
            </a:pPr>
            <a:r>
              <a:rPr lang="en-US" dirty="0">
                <a:solidFill>
                  <a:srgbClr val="0F0F0F"/>
                </a:solidFill>
                <a:latin typeface="Times New Roman" panose="02020603050405020304" pitchFamily="18" charset="0"/>
                <a:cs typeface="Times New Roman" panose="02020603050405020304" pitchFamily="18" charset="0"/>
              </a:rPr>
              <a:t>     </a:t>
            </a:r>
            <a:r>
              <a:rPr lang="en-US" b="0" i="0" dirty="0">
                <a:solidFill>
                  <a:srgbClr val="0F0F0F"/>
                </a:solidFill>
                <a:effectLst/>
                <a:latin typeface="Times New Roman" panose="02020603050405020304" pitchFamily="18" charset="0"/>
                <a:cs typeface="Times New Roman" panose="02020603050405020304" pitchFamily="18" charset="0"/>
              </a:rPr>
              <a:t> conflicting file versions concurrently.</a:t>
            </a:r>
            <a:br>
              <a:rPr lang="en-US" dirty="0"/>
            </a:br>
            <a:endParaRPr lang="en-US" b="0" i="0" dirty="0">
              <a:effectLst/>
              <a:latin typeface="Times New Roman" panose="02020603050405020304" pitchFamily="18" charset="0"/>
              <a:cs typeface="Times New Roman" panose="02020603050405020304" pitchFamily="18" charset="0"/>
            </a:endParaRPr>
          </a:p>
          <a:p>
            <a:br>
              <a:rPr lang="en-US" dirty="0"/>
            </a:br>
            <a:endParaRPr lang="en-IN" dirty="0"/>
          </a:p>
        </p:txBody>
      </p:sp>
    </p:spTree>
    <p:extLst>
      <p:ext uri="{BB962C8B-B14F-4D97-AF65-F5344CB8AC3E}">
        <p14:creationId xmlns:p14="http://schemas.microsoft.com/office/powerpoint/2010/main" val="49704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2BC9F-F1DB-2F5B-1C2D-A2BC27BBBA32}"/>
              </a:ext>
            </a:extLst>
          </p:cNvPr>
          <p:cNvSpPr txBox="1"/>
          <p:nvPr/>
        </p:nvSpPr>
        <p:spPr>
          <a:xfrm>
            <a:off x="900545" y="540603"/>
            <a:ext cx="10390909" cy="830997"/>
          </a:xfrm>
          <a:prstGeom prst="rect">
            <a:avLst/>
          </a:prstGeom>
          <a:noFill/>
        </p:spPr>
        <p:txBody>
          <a:bodyPr wrap="square" rtlCol="0">
            <a:spAutoFit/>
          </a:bodyPr>
          <a:lstStyle/>
          <a:p>
            <a:r>
              <a:rPr lang="en-US" sz="2400" b="1" spc="-15" dirty="0">
                <a:effectLst/>
                <a:latin typeface="Times New Roman" panose="02020603050405020304" pitchFamily="18" charset="0"/>
                <a:ea typeface="Calibri" panose="020F0502020204030204" pitchFamily="34" charset="0"/>
                <a:cs typeface="Times New Roman" panose="02020603050405020304" pitchFamily="18" charset="0"/>
              </a:rPr>
              <a:t>DISADVANTAGES OF EXISITING SYSTEM:</a:t>
            </a: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1E73DA-944A-3199-7666-61CE3F421852}"/>
              </a:ext>
            </a:extLst>
          </p:cNvPr>
          <p:cNvSpPr txBox="1"/>
          <p:nvPr/>
        </p:nvSpPr>
        <p:spPr>
          <a:xfrm>
            <a:off x="453807" y="1371600"/>
            <a:ext cx="10612582" cy="1628651"/>
          </a:xfrm>
          <a:prstGeom prst="rect">
            <a:avLst/>
          </a:prstGeom>
          <a:noFill/>
        </p:spPr>
        <p:txBody>
          <a:bodyPr wrap="square" rtlCol="0">
            <a:spAutoFit/>
          </a:bodyPr>
          <a:lstStyle/>
          <a:p>
            <a:pPr marL="742950" marR="0" lvl="1" indent="-28575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In the existing work, system is less effective while dealing with shared files.</a:t>
            </a:r>
          </a:p>
          <a:p>
            <a:pPr marL="742950" marR="0" lvl="1" indent="-28575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The system has less security while working with data chunks.</a:t>
            </a:r>
            <a:endParaRPr lang="en-US" sz="1800" dirty="0">
              <a:effectLst/>
              <a:latin typeface="Times New Roman" panose="02020603050405020304" pitchFamily="18" charset="0"/>
              <a:ea typeface="Times New Roman" panose="02020603050405020304" pitchFamily="18" charset="0"/>
            </a:endParaRPr>
          </a:p>
          <a:p>
            <a:pPr marL="742950" marR="0" lvl="1" indent="-285750" algn="just">
              <a:lnSpc>
                <a:spcPct val="150000"/>
              </a:lnSpc>
              <a:spcBef>
                <a:spcPts val="95"/>
              </a:spcBef>
              <a:spcAft>
                <a:spcPts val="0"/>
              </a:spcAft>
              <a:buFont typeface="Wingdings" panose="05000000000000000000" pitchFamily="2" charset="2"/>
              <a:buChar char="§"/>
            </a:pPr>
            <a:endParaRPr lang="en-US" sz="1800" dirty="0">
              <a:effectLst/>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
            </a:pPr>
            <a:endParaRPr lang="en-US" dirty="0"/>
          </a:p>
        </p:txBody>
      </p:sp>
    </p:spTree>
    <p:extLst>
      <p:ext uri="{BB962C8B-B14F-4D97-AF65-F5344CB8AC3E}">
        <p14:creationId xmlns:p14="http://schemas.microsoft.com/office/powerpoint/2010/main" val="101672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C671A-E9E6-4AEE-B4D1-F6536E910126}"/>
              </a:ext>
            </a:extLst>
          </p:cNvPr>
          <p:cNvSpPr txBox="1"/>
          <p:nvPr/>
        </p:nvSpPr>
        <p:spPr>
          <a:xfrm>
            <a:off x="1108363" y="443567"/>
            <a:ext cx="9975273" cy="461665"/>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rPr>
              <a:t>PROPOSED SYSTEM:</a:t>
            </a:r>
            <a:endParaRPr lang="en-US" sz="2400" dirty="0"/>
          </a:p>
        </p:txBody>
      </p:sp>
      <p:sp>
        <p:nvSpPr>
          <p:cNvPr id="9" name="Rectangle 5">
            <a:extLst>
              <a:ext uri="{FF2B5EF4-FFF2-40B4-BE49-F238E27FC236}">
                <a16:creationId xmlns:a16="http://schemas.microsoft.com/office/drawing/2014/main" id="{32214DFA-9F33-A1ED-FAA8-10E1536D6EB6}"/>
              </a:ext>
            </a:extLst>
          </p:cNvPr>
          <p:cNvSpPr>
            <a:spLocks noChangeArrowheads="1"/>
          </p:cNvSpPr>
          <p:nvPr/>
        </p:nvSpPr>
        <p:spPr bwMode="auto">
          <a:xfrm>
            <a:off x="1108363" y="905232"/>
            <a:ext cx="997527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CHARON is a user-friendly distributed file system designed for non-experts in life sciences. It provides a POSIX interface for seamless access to multiple cloud services, efficient handling of large files, and controlled file sharing without server deployment or modifying existing cloud services.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Times New Roman" panose="02020603050405020304" pitchFamily="18" charset="0"/>
                <a:cs typeface="Times New Roman" panose="02020603050405020304" pitchFamily="18" charset="0"/>
              </a:rPr>
              <a:t>CHARON optimizes file transfers by absorbing local disk writes, asynchronously uploading to cloud storage. It accelerates reads through prefetching and parallel downloads. To enhance usability, it avoids write-write conflicts, eliminating reliance on user/application conflict resolution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decision is justified by file size and user characteristics. Manual conflict resolution in large files is cumbersome. Non-expert users may struggle with conflict repair. Maintaining duplicates incurs significant costs, crucial for collaborative repositories like Google Genomics, where users analyze and share derived data.</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938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2A5CA-A077-6133-634B-B5E1C8718DB1}"/>
              </a:ext>
            </a:extLst>
          </p:cNvPr>
          <p:cNvSpPr txBox="1"/>
          <p:nvPr/>
        </p:nvSpPr>
        <p:spPr>
          <a:xfrm>
            <a:off x="651161" y="558876"/>
            <a:ext cx="10889673" cy="461665"/>
          </a:xfrm>
          <a:prstGeom prst="rect">
            <a:avLst/>
          </a:prstGeom>
          <a:noFill/>
        </p:spPr>
        <p:txBody>
          <a:bodyPr wrap="square" rtlCol="0">
            <a:spAutoFit/>
          </a:bodyPr>
          <a:lstStyle/>
          <a:p>
            <a:r>
              <a:rPr lang="en-US" sz="2400" b="1" spc="-15" dirty="0">
                <a:effectLst/>
                <a:latin typeface="Times New Roman" panose="02020603050405020304" pitchFamily="18" charset="0"/>
                <a:ea typeface="Times New Roman" panose="02020603050405020304" pitchFamily="18" charset="0"/>
              </a:rPr>
              <a:t>ADVANTAGES OF PROPOSED SYSTEM:</a:t>
            </a:r>
            <a:endParaRPr lang="en-US" sz="2400" dirty="0"/>
          </a:p>
        </p:txBody>
      </p:sp>
      <p:sp>
        <p:nvSpPr>
          <p:cNvPr id="3" name="TextBox 2">
            <a:extLst>
              <a:ext uri="{FF2B5EF4-FFF2-40B4-BE49-F238E27FC236}">
                <a16:creationId xmlns:a16="http://schemas.microsoft.com/office/drawing/2014/main" id="{BF9A11E1-1979-1957-7C1B-5EA3321A50AD}"/>
              </a:ext>
            </a:extLst>
          </p:cNvPr>
          <p:cNvSpPr txBox="1"/>
          <p:nvPr/>
        </p:nvSpPr>
        <p:spPr>
          <a:xfrm>
            <a:off x="651161" y="1397675"/>
            <a:ext cx="10377055" cy="3371885"/>
          </a:xfrm>
          <a:prstGeom prst="rect">
            <a:avLst/>
          </a:prstGeom>
          <a:noFill/>
        </p:spPr>
        <p:txBody>
          <a:bodyPr wrap="square" rtlCol="0">
            <a:spAutoFit/>
          </a:bodyPr>
          <a:lstStyle/>
          <a:p>
            <a:pPr marL="457200"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Mutual Exclusion (safety): There are never two correct clients with a valid lease for the same resource.</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Obstruction-freedom (liveness): A correct client that tries to lease a resource without contention will succeed.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Time-boundedness (liveness): A correct client that acquires a lease will hold it for at most T time units unless the lease was renewed</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98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360CB8-FA68-CB2D-EEC7-E4F47B9CE56C}"/>
              </a:ext>
            </a:extLst>
          </p:cNvPr>
          <p:cNvSpPr txBox="1"/>
          <p:nvPr/>
        </p:nvSpPr>
        <p:spPr>
          <a:xfrm>
            <a:off x="907472" y="517312"/>
            <a:ext cx="1037705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SYSTEM ARCHITECTURE:</a:t>
            </a:r>
          </a:p>
        </p:txBody>
      </p:sp>
      <p:pic>
        <p:nvPicPr>
          <p:cNvPr id="1026" name="Picture 2">
            <a:extLst>
              <a:ext uri="{FF2B5EF4-FFF2-40B4-BE49-F238E27FC236}">
                <a16:creationId xmlns:a16="http://schemas.microsoft.com/office/drawing/2014/main" id="{6E26ADDD-72A7-FF8B-FBE6-DC460BCEE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0" y="978977"/>
            <a:ext cx="7412736" cy="587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23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D147C874-1540-6990-B9C4-3E5BF9BFDDC8}"/>
              </a:ext>
            </a:extLst>
          </p:cNvPr>
          <p:cNvSpPr txBox="1"/>
          <p:nvPr/>
        </p:nvSpPr>
        <p:spPr>
          <a:xfrm>
            <a:off x="680603" y="294575"/>
            <a:ext cx="1112327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pc="5" dirty="0">
                <a:effectLst/>
                <a:latin typeface="Times New Roman" panose="02020603050405020304" pitchFamily="18" charset="0"/>
                <a:ea typeface="Times New Roman" panose="02020603050405020304" pitchFamily="18" charset="0"/>
              </a:rPr>
              <a:t>S</a:t>
            </a:r>
            <a:r>
              <a:rPr lang="en-US" sz="2400" b="1" dirty="0">
                <a:effectLst/>
                <a:latin typeface="Times New Roman" panose="02020603050405020304" pitchFamily="18" charset="0"/>
                <a:ea typeface="Times New Roman" panose="02020603050405020304" pitchFamily="18" charset="0"/>
              </a:rPr>
              <a:t>YS</a:t>
            </a:r>
            <a:r>
              <a:rPr lang="en-US" sz="2400" b="1" spc="5" dirty="0">
                <a:effectLst/>
                <a:latin typeface="Times New Roman" panose="02020603050405020304" pitchFamily="18" charset="0"/>
                <a:ea typeface="Times New Roman" panose="02020603050405020304" pitchFamily="18" charset="0"/>
              </a:rPr>
              <a:t>T</a:t>
            </a:r>
            <a:r>
              <a:rPr lang="en-US" sz="2400" b="1" dirty="0">
                <a:effectLst/>
                <a:latin typeface="Times New Roman" panose="02020603050405020304" pitchFamily="18" charset="0"/>
                <a:ea typeface="Times New Roman" panose="02020603050405020304" pitchFamily="18" charset="0"/>
              </a:rPr>
              <a:t>EM</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REQUI</a:t>
            </a:r>
            <a:r>
              <a:rPr lang="en-US" sz="2400" b="1" spc="-5" dirty="0">
                <a:effectLst/>
                <a:latin typeface="Times New Roman" panose="02020603050405020304" pitchFamily="18" charset="0"/>
                <a:ea typeface="Times New Roman" panose="02020603050405020304" pitchFamily="18" charset="0"/>
              </a:rPr>
              <a:t>R</a:t>
            </a:r>
            <a:r>
              <a:rPr lang="en-US" sz="2400" b="1" dirty="0">
                <a:effectLst/>
                <a:latin typeface="Times New Roman" panose="02020603050405020304" pitchFamily="18" charset="0"/>
                <a:ea typeface="Times New Roman" panose="02020603050405020304" pitchFamily="18" charset="0"/>
              </a:rPr>
              <a:t>E</a:t>
            </a:r>
            <a:r>
              <a:rPr lang="en-US" sz="2400" b="1" spc="-15" dirty="0">
                <a:effectLst/>
                <a:latin typeface="Times New Roman" panose="02020603050405020304" pitchFamily="18" charset="0"/>
                <a:ea typeface="Times New Roman" panose="02020603050405020304" pitchFamily="18" charset="0"/>
              </a:rPr>
              <a:t>M</a:t>
            </a:r>
            <a:r>
              <a:rPr lang="en-US" sz="2400" b="1" dirty="0">
                <a:effectLst/>
                <a:latin typeface="Times New Roman" panose="02020603050405020304" pitchFamily="18" charset="0"/>
                <a:ea typeface="Times New Roman" panose="02020603050405020304" pitchFamily="18" charset="0"/>
              </a:rPr>
              <a:t>ENTS:</a:t>
            </a:r>
            <a:endParaRPr lang="en-US" sz="2400" dirty="0"/>
          </a:p>
        </p:txBody>
      </p:sp>
      <p:sp>
        <p:nvSpPr>
          <p:cNvPr id="3" name="TextBox 4">
            <a:extLst>
              <a:ext uri="{FF2B5EF4-FFF2-40B4-BE49-F238E27FC236}">
                <a16:creationId xmlns:a16="http://schemas.microsoft.com/office/drawing/2014/main" id="{B74A6F59-4E45-0EB6-CCF5-175005A4F109}"/>
              </a:ext>
            </a:extLst>
          </p:cNvPr>
          <p:cNvSpPr txBox="1"/>
          <p:nvPr/>
        </p:nvSpPr>
        <p:spPr>
          <a:xfrm>
            <a:off x="388126" y="1031514"/>
            <a:ext cx="8623140" cy="16049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marR="0">
              <a:spcBef>
                <a:spcPts val="0"/>
              </a:spcBef>
              <a:spcAft>
                <a:spcPts val="0"/>
              </a:spcAft>
            </a:pPr>
            <a:r>
              <a:rPr lang="en-US" sz="2000" b="1" dirty="0">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H</a:t>
            </a:r>
            <a:r>
              <a:rPr lang="en-US" sz="2000" b="1" spc="5" dirty="0">
                <a:effectLst/>
                <a:latin typeface="Times New Roman" panose="02020603050405020304" pitchFamily="18" charset="0"/>
                <a:ea typeface="Times New Roman" panose="02020603050405020304" pitchFamily="18" charset="0"/>
              </a:rPr>
              <a:t>/</a:t>
            </a:r>
            <a:r>
              <a:rPr lang="en-US" sz="2000" b="1" dirty="0">
                <a:effectLst/>
                <a:latin typeface="Times New Roman" panose="02020603050405020304" pitchFamily="18" charset="0"/>
                <a:ea typeface="Times New Roman" panose="02020603050405020304" pitchFamily="18" charset="0"/>
              </a:rPr>
              <a:t>W </a:t>
            </a:r>
            <a:r>
              <a:rPr lang="en-US" sz="2000" b="1" spc="5" dirty="0">
                <a:effectLst/>
                <a:latin typeface="Times New Roman" panose="02020603050405020304" pitchFamily="18" charset="0"/>
                <a:ea typeface="Times New Roman" panose="02020603050405020304" pitchFamily="18" charset="0"/>
              </a:rPr>
              <a:t>S</a:t>
            </a:r>
            <a:r>
              <a:rPr lang="en-US" sz="2000" b="1" dirty="0">
                <a:effectLst/>
                <a:latin typeface="Times New Roman" panose="02020603050405020304" pitchFamily="18" charset="0"/>
                <a:ea typeface="Times New Roman" panose="02020603050405020304" pitchFamily="18" charset="0"/>
              </a:rPr>
              <a:t>yst</a:t>
            </a:r>
            <a:r>
              <a:rPr lang="en-US" sz="2000" b="1" spc="-5" dirty="0">
                <a:effectLst/>
                <a:latin typeface="Times New Roman" panose="02020603050405020304" pitchFamily="18" charset="0"/>
                <a:ea typeface="Times New Roman" panose="02020603050405020304" pitchFamily="18" charset="0"/>
              </a:rPr>
              <a:t>e</a:t>
            </a:r>
            <a:r>
              <a:rPr lang="en-US" sz="2000" b="1" dirty="0">
                <a:effectLst/>
                <a:latin typeface="Times New Roman" panose="02020603050405020304" pitchFamily="18" charset="0"/>
                <a:ea typeface="Times New Roman" panose="02020603050405020304" pitchFamily="18" charset="0"/>
              </a:rPr>
              <a:t>m</a:t>
            </a:r>
            <a:r>
              <a:rPr lang="en-US" sz="2000" b="1" spc="-1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Con</a:t>
            </a:r>
            <a:r>
              <a:rPr lang="en-US" sz="2000" b="1" spc="10" dirty="0">
                <a:effectLst/>
                <a:latin typeface="Times New Roman" panose="02020603050405020304" pitchFamily="18" charset="0"/>
                <a:ea typeface="Times New Roman" panose="02020603050405020304" pitchFamily="18" charset="0"/>
              </a:rPr>
              <a:t>f</a:t>
            </a:r>
            <a:r>
              <a:rPr lang="en-US" sz="2000" b="1" dirty="0">
                <a:effectLst/>
                <a:latin typeface="Times New Roman" panose="02020603050405020304" pitchFamily="18" charset="0"/>
                <a:ea typeface="Times New Roman" panose="02020603050405020304" pitchFamily="18" charset="0"/>
              </a:rPr>
              <a:t>ig</a:t>
            </a:r>
            <a:r>
              <a:rPr lang="en-US" sz="2000" b="1" spc="5" dirty="0">
                <a:effectLst/>
                <a:latin typeface="Times New Roman" panose="02020603050405020304" pitchFamily="18" charset="0"/>
                <a:ea typeface="Times New Roman" panose="02020603050405020304" pitchFamily="18" charset="0"/>
              </a:rPr>
              <a:t>u</a:t>
            </a:r>
            <a:r>
              <a:rPr lang="en-US" sz="2000" b="1" spc="-5" dirty="0">
                <a:effectLst/>
                <a:latin typeface="Times New Roman" panose="02020603050405020304" pitchFamily="18" charset="0"/>
                <a:ea typeface="Times New Roman" panose="02020603050405020304" pitchFamily="18" charset="0"/>
              </a:rPr>
              <a:t>r</a:t>
            </a:r>
            <a:r>
              <a:rPr lang="en-US" sz="2000" b="1" dirty="0">
                <a:effectLst/>
                <a:latin typeface="Times New Roman" panose="02020603050405020304" pitchFamily="18" charset="0"/>
                <a:ea typeface="Times New Roman" panose="02020603050405020304" pitchFamily="18" charset="0"/>
              </a:rPr>
              <a:t>ation:</a:t>
            </a:r>
          </a:p>
          <a:p>
            <a:pPr marL="0" marR="0">
              <a:lnSpc>
                <a:spcPts val="600"/>
              </a:lnSpc>
              <a:spcBef>
                <a:spcPts val="20"/>
              </a:spcBef>
              <a:spcAft>
                <a:spcPts val="0"/>
              </a:spcAft>
            </a:pPr>
            <a:endParaRPr lang="en-US" sz="1800" dirty="0">
              <a:effectLst/>
              <a:latin typeface="Times New Roman" panose="02020603050405020304" pitchFamily="18" charset="0"/>
              <a:ea typeface="Times New Roman" panose="02020603050405020304" pitchFamily="18" charset="0"/>
            </a:endParaRPr>
          </a:p>
          <a:p>
            <a:pPr marL="589915" marR="0" indent="-285750">
              <a:lnSpc>
                <a:spcPct val="150000"/>
              </a:lnSpc>
              <a:spcBef>
                <a:spcPts val="0"/>
              </a:spcBef>
              <a:spcAft>
                <a:spcPts val="0"/>
              </a:spcAft>
              <a:buFont typeface="Wingdings" panose="05000000000000000000" pitchFamily="2" charset="2"/>
              <a:buChar char="§"/>
            </a:pPr>
            <a:r>
              <a:rPr lang="en-US" sz="1600" spc="5" dirty="0">
                <a:latin typeface="Times New Roman" panose="02020603050405020304" pitchFamily="18" charset="0"/>
                <a:ea typeface="Times New Roman" panose="02020603050405020304" pitchFamily="18" charset="0"/>
                <a:cs typeface="Times New Roman" panose="02020603050405020304" pitchFamily="18" charset="0"/>
              </a:rPr>
              <a:t>System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1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29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ea typeface="Times New Roman" panose="02020603050405020304" pitchFamily="18" charset="0"/>
                <a:cs typeface="Times New Roman" panose="02020603050405020304" pitchFamily="18" charset="0"/>
              </a:rPr>
              <a:t>Core i3.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9280" marR="0" indent="-285750">
              <a:lnSpc>
                <a:spcPct val="150000"/>
              </a:lnSpc>
              <a:spcBef>
                <a:spcPts val="0"/>
              </a:spcBef>
              <a:spcAft>
                <a:spcPts val="0"/>
              </a:spcAf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RAM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295" dirty="0">
                <a:latin typeface="Times New Roman" panose="02020603050405020304" pitchFamily="18" charset="0"/>
                <a:ea typeface="Times New Roman" panose="02020603050405020304" pitchFamily="18" charset="0"/>
                <a:cs typeface="Times New Roman" panose="02020603050405020304" pitchFamily="18" charset="0"/>
              </a:rPr>
              <a:t>500</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GB</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89280" marR="0" indent="-285750">
              <a:lnSpc>
                <a:spcPct val="150000"/>
              </a:lnSpc>
              <a:spcBef>
                <a:spcPts val="465"/>
              </a:spcBef>
              <a:spcAft>
                <a:spcPts val="0"/>
              </a:spcAft>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rd </a:t>
            </a:r>
            <a:r>
              <a:rPr lang="en-US" sz="1600"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isk                       -  </a:t>
            </a:r>
            <a:r>
              <a:rPr lang="en-US" sz="16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 GB</a:t>
            </a:r>
          </a:p>
        </p:txBody>
      </p:sp>
      <p:sp>
        <p:nvSpPr>
          <p:cNvPr id="7" name="TextBox 5">
            <a:extLst>
              <a:ext uri="{FF2B5EF4-FFF2-40B4-BE49-F238E27FC236}">
                <a16:creationId xmlns:a16="http://schemas.microsoft.com/office/drawing/2014/main" id="{9A4C7121-7175-42F3-D8AE-A2425738FE3B}"/>
              </a:ext>
            </a:extLst>
          </p:cNvPr>
          <p:cNvSpPr txBox="1"/>
          <p:nvPr/>
        </p:nvSpPr>
        <p:spPr>
          <a:xfrm>
            <a:off x="680603" y="2911715"/>
            <a:ext cx="7361853" cy="28777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a:lnSpc>
                <a:spcPct val="115000"/>
              </a:lnSpc>
              <a:spcBef>
                <a:spcPts val="0"/>
              </a:spcBef>
              <a:spcAft>
                <a:spcPts val="6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Windows </a:t>
            </a:r>
            <a:r>
              <a:rPr lang="en-US" dirty="0">
                <a:latin typeface="Times New Roman" panose="02020603050405020304" pitchFamily="18" charset="0"/>
                <a:ea typeface="Times New Roman" panose="02020603050405020304" pitchFamily="18" charset="0"/>
                <a:cs typeface="Times New Roman" panose="02020603050405020304" pitchFamily="18" charset="0"/>
              </a:rPr>
              <a:t>7</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Scripts                         -     Java Scripts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Front End	</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    HTML, Java, Jsp</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 Base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MySQL</a:t>
            </a:r>
          </a:p>
          <a:p>
            <a:pPr marL="285750" marR="0" lvl="0" indent="-285750">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Database Connectivity-   JDBC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80763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1025</Words>
  <Application>Microsoft Office PowerPoint</Application>
  <PresentationFormat>Widescreen</PresentationFormat>
  <Paragraphs>97</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Bookman Old Style</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NEWZEN INFOTECH</dc:creator>
  <cp:lastModifiedBy>Khalid Mohammad</cp:lastModifiedBy>
  <cp:revision>24</cp:revision>
  <dcterms:created xsi:type="dcterms:W3CDTF">2023-05-23T18:50:14Z</dcterms:created>
  <dcterms:modified xsi:type="dcterms:W3CDTF">2025-01-02T09:53:47Z</dcterms:modified>
</cp:coreProperties>
</file>